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1" r:id="rId2"/>
    <p:sldId id="257" r:id="rId3"/>
    <p:sldId id="300" r:id="rId4"/>
    <p:sldId id="271" r:id="rId5"/>
    <p:sldId id="292" r:id="rId6"/>
    <p:sldId id="261" r:id="rId7"/>
    <p:sldId id="259" r:id="rId8"/>
    <p:sldId id="258" r:id="rId9"/>
    <p:sldId id="260" r:id="rId10"/>
    <p:sldId id="263" r:id="rId11"/>
    <p:sldId id="267" r:id="rId12"/>
    <p:sldId id="307" r:id="rId13"/>
    <p:sldId id="316" r:id="rId14"/>
    <p:sldId id="328" r:id="rId15"/>
    <p:sldId id="303" r:id="rId16"/>
    <p:sldId id="304" r:id="rId17"/>
    <p:sldId id="318" r:id="rId18"/>
    <p:sldId id="289" r:id="rId19"/>
    <p:sldId id="294" r:id="rId20"/>
    <p:sldId id="288" r:id="rId21"/>
    <p:sldId id="286" r:id="rId22"/>
    <p:sldId id="287" r:id="rId23"/>
    <p:sldId id="310" r:id="rId24"/>
    <p:sldId id="312" r:id="rId25"/>
    <p:sldId id="311" r:id="rId26"/>
    <p:sldId id="313" r:id="rId27"/>
    <p:sldId id="314" r:id="rId28"/>
    <p:sldId id="319" r:id="rId29"/>
    <p:sldId id="315" r:id="rId30"/>
    <p:sldId id="308" r:id="rId31"/>
    <p:sldId id="309" r:id="rId32"/>
    <p:sldId id="301" r:id="rId33"/>
    <p:sldId id="270" r:id="rId34"/>
    <p:sldId id="327" r:id="rId35"/>
    <p:sldId id="320" r:id="rId36"/>
    <p:sldId id="321" r:id="rId37"/>
    <p:sldId id="322" r:id="rId38"/>
    <p:sldId id="323" r:id="rId39"/>
    <p:sldId id="324" r:id="rId40"/>
    <p:sldId id="325" r:id="rId41"/>
    <p:sldId id="326" r:id="rId42"/>
    <p:sldId id="282" r:id="rId43"/>
    <p:sldId id="281" r:id="rId44"/>
    <p:sldId id="283" r:id="rId45"/>
    <p:sldId id="265" r:id="rId46"/>
    <p:sldId id="272" r:id="rId47"/>
    <p:sldId id="269" r:id="rId48"/>
    <p:sldId id="273" r:id="rId49"/>
    <p:sldId id="274" r:id="rId50"/>
    <p:sldId id="275" r:id="rId51"/>
    <p:sldId id="276" r:id="rId52"/>
    <p:sldId id="277" r:id="rId53"/>
    <p:sldId id="278" r:id="rId54"/>
    <p:sldId id="279" r:id="rId55"/>
    <p:sldId id="280" r:id="rId5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64"/>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2021/12/13</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2021/12/13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2021/12/13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7414"/>
            <a:ext cx="8523713" cy="5350511"/>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評価付けシステム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重みづけと割り振り方法</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endParaRPr lang="en-US" altLang="ja-JP" dirty="0" smtClean="0"/>
              </a:p>
              <a:p>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r="-463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6" name="図 5"/>
          <p:cNvPicPr>
            <a:picLocks noChangeAspect="1"/>
          </p:cNvPicPr>
          <p:nvPr/>
        </p:nvPicPr>
        <p:blipFill>
          <a:blip r:embed="rId3"/>
          <a:stretch>
            <a:fillRect/>
          </a:stretch>
        </p:blipFill>
        <p:spPr>
          <a:xfrm>
            <a:off x="130467" y="5287440"/>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15</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solidFill>
                  <a:srgbClr val="FF0000"/>
                </a:solidFill>
              </a:rPr>
              <a:t>この</a:t>
            </a:r>
            <a:r>
              <a:rPr lang="ja-JP" altLang="ja-JP" dirty="0">
                <a:solidFill>
                  <a:srgbClr val="FF0000"/>
                </a:solidFill>
              </a:rPr>
              <a:t>割り振りは</a:t>
            </a:r>
            <a:r>
              <a:rPr lang="en-US" altLang="ja-JP" dirty="0">
                <a:solidFill>
                  <a:srgbClr val="FF0000"/>
                </a:solidFill>
              </a:rPr>
              <a:t>Nginx(</a:t>
            </a:r>
            <a:r>
              <a:rPr lang="ja-JP" altLang="ja-JP" dirty="0">
                <a:solidFill>
                  <a:srgbClr val="FF0000"/>
                </a:solidFill>
              </a:rPr>
              <a:t>エンジンエックス</a:t>
            </a:r>
            <a:r>
              <a:rPr lang="en-US" altLang="ja-JP" dirty="0">
                <a:solidFill>
                  <a:srgbClr val="FF0000"/>
                </a:solidFill>
              </a:rPr>
              <a:t>)</a:t>
            </a:r>
            <a:r>
              <a:rPr lang="ja-JP" altLang="ja-JP" dirty="0">
                <a:solidFill>
                  <a:srgbClr val="FF0000"/>
                </a:solidFill>
              </a:rPr>
              <a:t>という</a:t>
            </a:r>
            <a:r>
              <a:rPr lang="en-US" altLang="ja-JP" dirty="0">
                <a:solidFill>
                  <a:srgbClr val="FF0000"/>
                </a:solidFill>
              </a:rPr>
              <a:t>Web</a:t>
            </a:r>
            <a:r>
              <a:rPr lang="ja-JP" altLang="ja-JP" dirty="0">
                <a:solidFill>
                  <a:srgbClr val="FF0000"/>
                </a:solidFill>
              </a:rPr>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a:t>
            </a:r>
            <a:r>
              <a:rPr lang="ja-JP" altLang="en-US" sz="2400" dirty="0" smtClean="0">
                <a:solidFill>
                  <a:schemeClr val="dk1"/>
                </a:solidFill>
              </a:rPr>
              <a:t>終了</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a:t>
            </a:r>
            <a:r>
              <a:rPr lang="ja-JP" altLang="ja-JP" sz="2400" dirty="0" smtClean="0">
                <a:latin typeface="ＭＳ Ｐゴシック" panose="020B0600070205080204" pitchFamily="50" charset="-128"/>
              </a:rPr>
              <a:t>する</a:t>
            </a:r>
            <a:r>
              <a:rPr lang="ja-JP" altLang="en-US" sz="2400" dirty="0" smtClean="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smtClean="0">
                <a:latin typeface="ＭＳ Ｐゴシック" panose="020B0600070205080204" pitchFamily="50" charset="-128"/>
              </a:rPr>
              <a:t>のコンフィグ書き換えを利用している為である．</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r>
              <a:rPr lang="ja-JP" altLang="ja-JP" dirty="0"/>
              <a:t>本提案システムは現状，利用する環境ごとに細かく設定を書き直す必要があり，導入まで時間がかかってしまう． こうした設定を自動で適応処理することが出来れば，個人でも気軽に安価な負荷分散が出来ると考える．提案システムの更なる改善と構築が望まれる． </a:t>
            </a:r>
          </a:p>
          <a:p>
            <a:r>
              <a:rPr lang="ja-JP" altLang="ja-JP" dirty="0"/>
              <a:t>電気やガス水道などと同じく</a:t>
            </a:r>
            <a:r>
              <a:rPr lang="en-US" altLang="ja-JP" dirty="0"/>
              <a:t>Web</a:t>
            </a:r>
            <a:r>
              <a:rPr lang="ja-JP" altLang="ja-JP" dirty="0"/>
              <a:t>サイトも重要なライフラインになりつつあるので，本システムが安価な導入コストで，負荷に強く表示速度が速い</a:t>
            </a:r>
            <a:r>
              <a:rPr lang="en-US" altLang="ja-JP" dirty="0"/>
              <a:t>Web</a:t>
            </a:r>
            <a:r>
              <a:rPr lang="ja-JP" altLang="ja-JP" dirty="0"/>
              <a:t>サイト作りに貢献できることを期待している．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36099"/>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157451"/>
            <a:ext cx="8166434" cy="5503111"/>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r>
              <a:rPr lang="en-US" altLang="ja-JP" sz="2000" dirty="0" smtClean="0">
                <a:latin typeface="ＭＳ Ｐゴシック" panose="020B0600070205080204" pitchFamily="50" charset="-128"/>
              </a:rPr>
              <a:t>)</a:t>
            </a:r>
          </a:p>
          <a:p>
            <a:pPr marL="0" indent="0">
              <a:lnSpc>
                <a:spcPct val="100000"/>
              </a:lnSpc>
              <a:buNone/>
            </a:pPr>
            <a:r>
              <a:rPr lang="en-US" altLang="ja-JP" sz="2000" dirty="0" smtClean="0">
                <a:latin typeface="ＭＳ Ｐゴシック" panose="020B0600070205080204" pitchFamily="50" charset="-128"/>
              </a:rPr>
              <a:t>[Paul 2014]</a:t>
            </a:r>
            <a:r>
              <a:rPr lang="ja-JP" altLang="en-US" sz="2000" dirty="0" smtClean="0">
                <a:latin typeface="ＭＳ Ｐゴシック" panose="020B0600070205080204" pitchFamily="50" charset="-128"/>
              </a:rPr>
              <a:t>反応</a:t>
            </a:r>
            <a:r>
              <a:rPr lang="ja-JP" altLang="en-US" sz="2000" dirty="0">
                <a:latin typeface="ＭＳ Ｐゴシック" panose="020B0600070205080204" pitchFamily="50" charset="-128"/>
              </a:rPr>
              <a:t>時間の遅延と、それに対するユーザの</a:t>
            </a:r>
            <a:r>
              <a:rPr lang="ja-JP" altLang="en-US" sz="2000" dirty="0" smtClean="0">
                <a:latin typeface="ＭＳ Ｐゴシック" panose="020B0600070205080204" pitchFamily="50" charset="-128"/>
              </a:rPr>
              <a:t>反応</a:t>
            </a:r>
            <a:r>
              <a:rPr lang="en-US" altLang="ja-JP" sz="2000" dirty="0">
                <a:latin typeface="ＭＳ Ｐゴシック" panose="020B0600070205080204" pitchFamily="50" charset="-128"/>
              </a:rPr>
              <a:t/>
            </a:r>
            <a:br>
              <a:rPr lang="en-US" altLang="ja-JP" sz="2000" dirty="0">
                <a:latin typeface="ＭＳ Ｐゴシック" panose="020B0600070205080204" pitchFamily="50" charset="-128"/>
              </a:rPr>
            </a:br>
            <a:r>
              <a:rPr lang="en-US" altLang="ja-JP" sz="2000" dirty="0" smtClean="0">
                <a:latin typeface="ＭＳ Ｐゴシック" panose="020B0600070205080204" pitchFamily="50" charset="-128"/>
              </a:rPr>
              <a:t>Paul </a:t>
            </a:r>
            <a:r>
              <a:rPr lang="en-US" altLang="ja-JP" sz="2000" dirty="0" err="1" smtClean="0">
                <a:latin typeface="ＭＳ Ｐゴシック" panose="020B0600070205080204" pitchFamily="50" charset="-128"/>
              </a:rPr>
              <a:t>Kinlan</a:t>
            </a:r>
            <a:r>
              <a:rPr lang="en-US" altLang="ja-JP" sz="2000" dirty="0" smtClean="0">
                <a:latin typeface="ＭＳ Ｐゴシック" panose="020B0600070205080204" pitchFamily="50" charset="-128"/>
              </a:rPr>
              <a:t>. What </a:t>
            </a:r>
            <a:r>
              <a:rPr lang="en-US" altLang="ja-JP" sz="2000" dirty="0">
                <a:latin typeface="ＭＳ Ｐゴシック" panose="020B0600070205080204" pitchFamily="50" charset="-128"/>
              </a:rPr>
              <a:t>do people want from a news experience? (2014-12-8</a:t>
            </a:r>
            <a:r>
              <a:rPr lang="en-US" altLang="ja-JP" sz="2000" dirty="0" smtClean="0">
                <a:latin typeface="ＭＳ Ｐゴシック" panose="020B0600070205080204" pitchFamily="50" charset="-128"/>
              </a:rPr>
              <a:t>)</a:t>
            </a:r>
            <a:endParaRPr lang="en-US" altLang="ja-JP" sz="2400" u="sng" dirty="0" smtClean="0">
              <a:latin typeface="ＭＳ Ｐゴシック" panose="020B0600070205080204" pitchFamily="50" charset="-128"/>
            </a:endParaRPr>
          </a:p>
          <a:p>
            <a:pPr marL="0" indent="0">
              <a:lnSpc>
                <a:spcPct val="100000"/>
              </a:lnSpc>
              <a:buNone/>
            </a:pPr>
            <a:r>
              <a:rPr lang="en-US" altLang="ja-JP" sz="2400" b="1" u="sng" dirty="0" smtClean="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7497" y="411796"/>
            <a:ext cx="7886700" cy="1325563"/>
          </a:xfrm>
        </p:spPr>
        <p:txBody>
          <a:bodyPr/>
          <a:lstStyle/>
          <a:p>
            <a:r>
              <a:rPr kumimoji="1" lang="ja-JP" altLang="en-US" dirty="0"/>
              <a:t>研究動機</a:t>
            </a:r>
          </a:p>
        </p:txBody>
      </p:sp>
      <p:sp>
        <p:nvSpPr>
          <p:cNvPr id="3" name="コンテンツ プレースホルダー 2"/>
          <p:cNvSpPr>
            <a:spLocks noGrp="1"/>
          </p:cNvSpPr>
          <p:nvPr>
            <p:ph idx="1"/>
          </p:nvPr>
        </p:nvSpPr>
        <p:spPr>
          <a:xfrm>
            <a:off x="466345" y="1581911"/>
            <a:ext cx="8247888" cy="5139565"/>
          </a:xfrm>
        </p:spPr>
        <p:txBody>
          <a:bodyPr>
            <a:noAutofit/>
          </a:bodyPr>
          <a:lstStyle/>
          <a:p>
            <a:pPr>
              <a:lnSpc>
                <a:spcPct val="120000"/>
              </a:lnSpc>
            </a:pPr>
            <a:r>
              <a:rPr lang="ja-JP" altLang="en-US" sz="2600" dirty="0"/>
              <a:t>ロードバランサーは順に割り振る方式が頻繫に利用されている．しかし，この方法では，応答速度が</a:t>
            </a:r>
            <a:r>
              <a:rPr lang="ja-JP" altLang="en-US" sz="2600" dirty="0" smtClean="0"/>
              <a:t>遅いサーバ</a:t>
            </a:r>
            <a:r>
              <a:rPr lang="ja-JP" altLang="en-US" sz="2600" dirty="0"/>
              <a:t>につないでしまうと返って</a:t>
            </a:r>
            <a:r>
              <a:rPr lang="en-US" altLang="ja-JP" sz="2600" dirty="0" smtClean="0"/>
              <a:t>Web</a:t>
            </a:r>
            <a:r>
              <a:rPr lang="ja-JP" altLang="en-US" sz="2600" dirty="0" smtClean="0"/>
              <a:t>の</a:t>
            </a:r>
            <a:r>
              <a:rPr lang="ja-JP" altLang="en-US" sz="2600" dirty="0"/>
              <a:t>表示速度が落ちてしまう</a:t>
            </a:r>
            <a:r>
              <a:rPr lang="ja-JP" altLang="en-US" sz="2600" dirty="0" smtClean="0"/>
              <a:t>．</a:t>
            </a:r>
          </a:p>
          <a:p>
            <a:pPr>
              <a:lnSpc>
                <a:spcPct val="120000"/>
              </a:lnSpc>
            </a:pPr>
            <a:r>
              <a:rPr lang="ja-JP" altLang="en-US" sz="2600" dirty="0" smtClean="0"/>
              <a:t>負荷</a:t>
            </a:r>
            <a:r>
              <a:rPr lang="ja-JP" altLang="en-US" sz="2600" dirty="0"/>
              <a:t>分散をしたいが，同一で高性能なサーバを揃えるのが難しい</a:t>
            </a:r>
            <a:r>
              <a:rPr lang="ja-JP" altLang="en-US" sz="2600" dirty="0" smtClean="0"/>
              <a:t>個人や中小企業を</a:t>
            </a:r>
            <a:r>
              <a:rPr lang="ja-JP" altLang="en-US" sz="2600" dirty="0"/>
              <a:t>対象に，応答速度を考慮した割り振りをするロードバランサーを作成することで，ネットワークの</a:t>
            </a:r>
            <a:r>
              <a:rPr lang="ja-JP" altLang="en-US" sz="2600" dirty="0" smtClean="0"/>
              <a:t>ボトルネック削減</a:t>
            </a:r>
            <a:r>
              <a:rPr lang="ja-JP" altLang="en-US" sz="2600" dirty="0"/>
              <a:t>，サイトの稼働率や検索結果の順位を</a:t>
            </a:r>
            <a:r>
              <a:rPr lang="ja-JP" altLang="en-US" sz="2600" dirty="0" smtClean="0"/>
              <a:t>向上を安価に済ませることが出来ないと考えた．</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r>
              <a:rPr lang="ja-JP" altLang="en-US" dirty="0"/>
              <a:t>サーバ間の性能や通信装置の性能にバラつきがある場合，応答速度が一定とは限らない．単純に空いているサーバへ割り振るだけではなく</a:t>
            </a:r>
            <a:r>
              <a:rPr lang="ja-JP" altLang="en-US" dirty="0" smtClean="0"/>
              <a:t>，応答</a:t>
            </a:r>
            <a:r>
              <a:rPr lang="ja-JP" altLang="en-US" dirty="0"/>
              <a:t>速度も加味してロードバランスを行う必要がある</a:t>
            </a:r>
            <a:r>
              <a:rPr lang="ja-JP" altLang="en-US" dirty="0" smtClean="0"/>
              <a:t>．</a:t>
            </a:r>
            <a:endParaRPr lang="en-US" altLang="ja-JP" dirty="0" smtClean="0"/>
          </a:p>
          <a:p>
            <a:pPr algn="just">
              <a:lnSpc>
                <a:spcPct val="120000"/>
              </a:lnSpc>
            </a:pP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582548"/>
            <a:ext cx="7942791" cy="4370196"/>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a:t>
            </a:r>
            <a:r>
              <a:rPr lang="ja-JP" altLang="en-US" dirty="0" smtClean="0"/>
              <a:t>，応答速度によってサーバの割り振り先を決めるアルゴリズムの提案．</a:t>
            </a:r>
            <a:endParaRPr lang="en-US" altLang="ja-JP" dirty="0" smtClean="0"/>
          </a:p>
          <a:p>
            <a:r>
              <a:rPr lang="ja-JP" altLang="en-US" dirty="0" smtClean="0"/>
              <a:t>サーバを監視し評価するシステムの設計と開発．</a:t>
            </a:r>
            <a:endParaRPr lang="en-US" altLang="ja-JP" dirty="0" smtClean="0"/>
          </a:p>
          <a:p>
            <a:r>
              <a:rPr lang="ja-JP" altLang="en-US" dirty="0" smtClean="0"/>
              <a:t>上記を用いた応答速度を考慮したロードバランサの設計と開発．</a:t>
            </a:r>
            <a:r>
              <a:rPr lang="ja-JP" altLang="ja-JP" dirty="0" smtClean="0">
                <a:solidFill>
                  <a:srgbClr val="00B050"/>
                </a:solidFill>
              </a:rPr>
              <a:t>安価で現行システムに導入</a:t>
            </a:r>
            <a:r>
              <a:rPr lang="ja-JP" altLang="en-US" dirty="0" smtClean="0">
                <a:solidFill>
                  <a:srgbClr val="00B050"/>
                </a:solidFill>
              </a:rPr>
              <a:t>しやすい</a:t>
            </a:r>
            <a:r>
              <a:rPr lang="ja-JP" altLang="ja-JP" dirty="0" smtClean="0">
                <a:solidFill>
                  <a:srgbClr val="00B050"/>
                </a:solidFill>
              </a:rPr>
              <a:t>，システ</a:t>
            </a:r>
            <a:r>
              <a:rPr lang="ja-JP" altLang="en-US" dirty="0" smtClean="0">
                <a:solidFill>
                  <a:srgbClr val="00B050"/>
                </a:solidFill>
              </a:rPr>
              <a:t>ムで</a:t>
            </a:r>
            <a:r>
              <a:rPr lang="ja-JP" altLang="ja-JP" dirty="0" smtClean="0">
                <a:solidFill>
                  <a:srgbClr val="00B050"/>
                </a:solidFill>
              </a:rPr>
              <a:t>課題の解決</a:t>
            </a:r>
            <a:r>
              <a:rPr lang="ja-JP" altLang="en-US" dirty="0" smtClean="0">
                <a:solidFill>
                  <a:srgbClr val="00B050"/>
                </a:solidFill>
              </a:rPr>
              <a:t>にアプローチする．</a:t>
            </a:r>
            <a:endParaRPr lang="en-US" altLang="ja-JP" dirty="0" smtClean="0">
              <a:solidFill>
                <a:srgbClr val="00B050"/>
              </a:solidFill>
            </a:endParaRPr>
          </a:p>
          <a:p>
            <a:r>
              <a:rPr lang="ja-JP" altLang="en-US" dirty="0" smtClean="0"/>
              <a:t>実験</a:t>
            </a:r>
            <a:r>
              <a:rPr lang="ja-JP" altLang="en-US" dirty="0"/>
              <a:t>による実現可能性の</a:t>
            </a:r>
            <a:r>
              <a:rPr lang="ja-JP" altLang="en-US" dirty="0" smtClean="0"/>
              <a:t>評価</a:t>
            </a:r>
            <a:endParaRPr lang="ja-JP" altLang="en-US" dirty="0"/>
          </a:p>
          <a:p>
            <a:r>
              <a:rPr lang="ja-JP" altLang="en-US" dirty="0" smtClean="0"/>
              <a:t>ロードバランサ</a:t>
            </a:r>
            <a:r>
              <a:rPr lang="ja-JP" altLang="en-US" dirty="0"/>
              <a:t>と</a:t>
            </a:r>
            <a:r>
              <a:rPr lang="en-US" altLang="ja-JP" dirty="0"/>
              <a:t>Web</a:t>
            </a:r>
            <a:r>
              <a:rPr lang="ja-JP" altLang="en-US" dirty="0"/>
              <a:t>サーバのボトルネック</a:t>
            </a:r>
            <a:r>
              <a:rPr lang="ja-JP" altLang="en-US" dirty="0" smtClean="0"/>
              <a:t>削減</a:t>
            </a:r>
            <a:endParaRPr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9326</TotalTime>
  <Words>4325</Words>
  <Application>Microsoft Office PowerPoint</Application>
  <PresentationFormat>画面に合わせる (4:3)</PresentationFormat>
  <Paragraphs>432</Paragraphs>
  <Slides>55</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研究動機</vt:lpstr>
      <vt:lpstr>研究課題</vt:lpstr>
      <vt:lpstr>研究目的</vt:lpstr>
      <vt:lpstr>提案方式図</vt:lpstr>
      <vt:lpstr>提案方式の処理手順</vt:lpstr>
      <vt:lpstr>RAILモデルについて</vt:lpstr>
      <vt:lpstr>評価付けシステム</vt:lpstr>
      <vt:lpstr>重みづけと割り振り方法</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vt:lpstr>
      <vt:lpstr>提案システム実験結果</vt:lpstr>
      <vt:lpstr>ラウンドロビン実験結果</vt:lpstr>
      <vt:lpstr>ラウンドロビン実験結果</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238</cp:revision>
  <cp:lastPrinted>2021-07-27T10:53:03Z</cp:lastPrinted>
  <dcterms:created xsi:type="dcterms:W3CDTF">2018-06-14T09:18:55Z</dcterms:created>
  <dcterms:modified xsi:type="dcterms:W3CDTF">2021-12-13T00:24:40Z</dcterms:modified>
</cp:coreProperties>
</file>